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embeddings/oleObject1.bin" ContentType="application/vnd.openxmlformats-officedocument.oleObject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3"/>
  </p:handoutMasterIdLst>
  <p:sldIdLst>
    <p:sldId id="310" r:id="rId2"/>
    <p:sldId id="256" r:id="rId3"/>
    <p:sldId id="31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3" r:id="rId58"/>
    <p:sldId id="315" r:id="rId59"/>
    <p:sldId id="314" r:id="rId60"/>
    <p:sldId id="316" r:id="rId61"/>
    <p:sldId id="311" r:id="rId6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36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FF3300"/>
    <a:srgbClr val="FFFF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6" autoAdjust="0"/>
    <p:restoredTop sz="95027" autoAdjust="0"/>
  </p:normalViewPr>
  <p:slideViewPr>
    <p:cSldViewPr snapToGrid="0">
      <p:cViewPr>
        <p:scale>
          <a:sx n="74" d="100"/>
          <a:sy n="74" d="100"/>
        </p:scale>
        <p:origin x="-324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5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BEF09CC-5108-6E44-8930-26DC1D6BE1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07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03F8BC-17A6-4943-81FC-4FB88580F4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233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19BB30-F0E2-AD4F-9FBF-4775055C28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017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067A4F-2073-9148-81D4-EF8FE0A236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144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FAD541-F17B-CE44-897C-ECB686CE198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222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F0AC7E-C235-C845-BF78-24707228F7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27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747D4F-E2A5-404C-95D6-BC7DB99C50F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26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586D1A-1AA3-D94F-950D-8118D46AAD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316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A761A1-2D68-4C41-9C9D-EE680E5751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6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974711-2817-0C4D-AD5C-DE3E9746F3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251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12534F-CE2A-384C-945D-CF96DADC75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95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97B074-A9B3-0A4E-9F0B-C647DEBD76B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421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6B26BA-898D-0C4A-A5CF-4897ABE01D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110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DA3E50E-C625-734B-8B22-CA1B474C193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7.xml"/><Relationship Id="rId18" Type="http://schemas.openxmlformats.org/officeDocument/2006/relationships/slide" Target="slide6.xml"/><Relationship Id="rId26" Type="http://schemas.openxmlformats.org/officeDocument/2006/relationships/slide" Target="slide14.xml"/><Relationship Id="rId3" Type="http://schemas.openxmlformats.org/officeDocument/2006/relationships/slide" Target="slide2.xml"/><Relationship Id="rId21" Type="http://schemas.openxmlformats.org/officeDocument/2006/relationships/slide" Target="slide15.xml"/><Relationship Id="rId7" Type="http://schemas.openxmlformats.org/officeDocument/2006/relationships/slide" Target="slide13.xml"/><Relationship Id="rId12" Type="http://schemas.openxmlformats.org/officeDocument/2006/relationships/slide" Target="slide12.xm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58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slide" Target="slide17.xml"/><Relationship Id="rId24" Type="http://schemas.openxmlformats.org/officeDocument/2006/relationships/slide" Target="slide24.xml"/><Relationship Id="rId5" Type="http://schemas.openxmlformats.org/officeDocument/2006/relationships/slide" Target="slide23.xml"/><Relationship Id="rId15" Type="http://schemas.openxmlformats.org/officeDocument/2006/relationships/slide" Target="slide21.xml"/><Relationship Id="rId23" Type="http://schemas.openxmlformats.org/officeDocument/2006/relationships/slide" Target="slide5.xml"/><Relationship Id="rId28" Type="http://schemas.openxmlformats.org/officeDocument/2006/relationships/slide" Target="slide9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4" Type="http://schemas.openxmlformats.org/officeDocument/2006/relationships/slide" Target="slide28.xml"/><Relationship Id="rId9" Type="http://schemas.openxmlformats.org/officeDocument/2006/relationships/slide" Target="slide27.xml"/><Relationship Id="rId14" Type="http://schemas.openxmlformats.org/officeDocument/2006/relationships/slide" Target="slide26.xml"/><Relationship Id="rId22" Type="http://schemas.openxmlformats.org/officeDocument/2006/relationships/slide" Target="slide10.xml"/><Relationship Id="rId27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4.png"/><Relationship Id="rId4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2" name="Group 6"/>
          <p:cNvGrpSpPr>
            <a:grpSpLocks/>
          </p:cNvGrpSpPr>
          <p:nvPr/>
        </p:nvGrpSpPr>
        <p:grpSpPr bwMode="auto">
          <a:xfrm>
            <a:off x="0" y="0"/>
            <a:ext cx="8915400" cy="6553200"/>
            <a:chOff x="0" y="0"/>
            <a:chExt cx="5616" cy="4128"/>
          </a:xfrm>
        </p:grpSpPr>
        <p:sp>
          <p:nvSpPr>
            <p:cNvPr id="205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616" cy="4128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768"/>
              <a:ext cx="5184" cy="2657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4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PHYSEOPARDY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the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11267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1269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1268" name="Text Box 13"/>
          <p:cNvSpPr txBox="1">
            <a:spLocks noChangeArrowheads="1"/>
          </p:cNvSpPr>
          <p:nvPr/>
        </p:nvSpPr>
        <p:spPr bwMode="auto">
          <a:xfrm>
            <a:off x="1263650" y="2209800"/>
            <a:ext cx="6773863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_________ is when the medium vibrates along the direction of the wave.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229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2292" name="Text Box 12"/>
          <p:cNvSpPr txBox="1">
            <a:spLocks noChangeArrowheads="1"/>
          </p:cNvSpPr>
          <p:nvPr/>
        </p:nvSpPr>
        <p:spPr bwMode="auto">
          <a:xfrm>
            <a:off x="939800" y="2222500"/>
            <a:ext cx="7418388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rgbClr val="FFFF00"/>
                </a:solidFill>
              </a:rPr>
              <a:t>An object most easily vibrates at its __________ 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249238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13315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331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3316" name="Text Box 16"/>
          <p:cNvSpPr txBox="1">
            <a:spLocks noChangeArrowheads="1"/>
          </p:cNvSpPr>
          <p:nvPr/>
        </p:nvSpPr>
        <p:spPr bwMode="auto">
          <a:xfrm>
            <a:off x="890588" y="2054225"/>
            <a:ext cx="7524750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FFFF00"/>
                </a:solidFill>
              </a:rPr>
              <a:t>Sound is a wave that travels through a ________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14339" name="Group 12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4341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2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4340" name="Text Box 16"/>
          <p:cNvSpPr txBox="1">
            <a:spLocks noChangeArrowheads="1"/>
          </p:cNvSpPr>
          <p:nvPr/>
        </p:nvSpPr>
        <p:spPr bwMode="auto">
          <a:xfrm>
            <a:off x="776288" y="2511425"/>
            <a:ext cx="7524750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FFFF00"/>
                </a:solidFill>
              </a:rPr>
              <a:t>________ does NOT affect wavelength or wave speed.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15363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536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1368425" y="2154238"/>
            <a:ext cx="6237288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400">
                <a:solidFill>
                  <a:srgbClr val="FFFF00"/>
                </a:solidFill>
              </a:rPr>
              <a:t>When a motorcycle speeds by you, the sound of the motor drops noticeably in pitch. </a:t>
            </a:r>
            <a:r>
              <a:rPr lang="en-US" sz="2400">
                <a:solidFill>
                  <a:srgbClr val="FFFF00"/>
                </a:solidFill>
              </a:rPr>
              <a:t>This is an example of…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16387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6391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2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6388" name="Text Box 13"/>
          <p:cNvSpPr txBox="1">
            <a:spLocks noChangeArrowheads="1"/>
          </p:cNvSpPr>
          <p:nvPr/>
        </p:nvSpPr>
        <p:spPr bwMode="auto">
          <a:xfrm>
            <a:off x="779463" y="1993900"/>
            <a:ext cx="7594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3200">
              <a:solidFill>
                <a:srgbClr val="FFFF00"/>
              </a:solidFill>
            </a:endParaRPr>
          </a:p>
        </p:txBody>
      </p:sp>
      <p:sp>
        <p:nvSpPr>
          <p:cNvPr id="16389" name="Text Box 14"/>
          <p:cNvSpPr txBox="1">
            <a:spLocks noChangeArrowheads="1"/>
          </p:cNvSpPr>
          <p:nvPr/>
        </p:nvSpPr>
        <p:spPr bwMode="auto">
          <a:xfrm>
            <a:off x="1454150" y="2365375"/>
            <a:ext cx="6584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>
              <a:solidFill>
                <a:srgbClr val="FFFF00"/>
              </a:solidFill>
            </a:endParaRPr>
          </a:p>
        </p:txBody>
      </p:sp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1368425" y="2154238"/>
            <a:ext cx="6237288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400">
                <a:solidFill>
                  <a:srgbClr val="FFFF00"/>
                </a:solidFill>
              </a:rPr>
              <a:t>Someone gently pushing you at the right time on each swing makes you swing higher. </a:t>
            </a:r>
            <a:r>
              <a:rPr lang="en-US" sz="2400">
                <a:solidFill>
                  <a:srgbClr val="FFFF00"/>
                </a:solidFill>
              </a:rPr>
              <a:t>This is an example of…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17411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7412" name="Rectangle 8"/>
          <p:cNvSpPr>
            <a:spLocks noChangeArrowheads="1"/>
          </p:cNvSpPr>
          <p:nvPr/>
        </p:nvSpPr>
        <p:spPr bwMode="auto">
          <a:xfrm>
            <a:off x="871538" y="2154238"/>
            <a:ext cx="7310437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400" dirty="0">
                <a:solidFill>
                  <a:srgbClr val="FFFF00"/>
                </a:solidFill>
              </a:rPr>
              <a:t>A vibrating tuning fork is held to the </a:t>
            </a:r>
            <a:r>
              <a:rPr lang="en-US" sz="4400" dirty="0" smtClean="0">
                <a:solidFill>
                  <a:srgbClr val="FFFF00"/>
                </a:solidFill>
              </a:rPr>
              <a:t>body of a guitar, making it </a:t>
            </a:r>
            <a:r>
              <a:rPr lang="en-US" sz="4400" dirty="0">
                <a:solidFill>
                  <a:srgbClr val="FFFF00"/>
                </a:solidFill>
              </a:rPr>
              <a:t>vibrate at the tuning fork</a:t>
            </a:r>
            <a:r>
              <a:rPr lang="ja-JP" altLang="en-US" sz="4400" dirty="0">
                <a:solidFill>
                  <a:srgbClr val="FFFF00"/>
                </a:solidFill>
              </a:rPr>
              <a:t>’</a:t>
            </a:r>
            <a:r>
              <a:rPr lang="en-US" sz="4400" dirty="0">
                <a:solidFill>
                  <a:srgbClr val="FFFF00"/>
                </a:solidFill>
              </a:rPr>
              <a:t>s frequency.</a:t>
            </a:r>
            <a:r>
              <a:rPr lang="en-US" sz="2400" dirty="0">
                <a:solidFill>
                  <a:srgbClr val="FFFF00"/>
                </a:solidFill>
              </a:rPr>
              <a:t> This is an example of…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18435" name="Group 11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8437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8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8436" name="Text Box 17"/>
          <p:cNvSpPr txBox="1">
            <a:spLocks noChangeArrowheads="1"/>
          </p:cNvSpPr>
          <p:nvPr/>
        </p:nvSpPr>
        <p:spPr bwMode="auto">
          <a:xfrm>
            <a:off x="2308225" y="2138363"/>
            <a:ext cx="476250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FFFF00"/>
                </a:solidFill>
              </a:rPr>
              <a:t>Doing </a:t>
            </a:r>
            <a:r>
              <a:rPr lang="ja-JP" altLang="en-US" sz="4400">
                <a:solidFill>
                  <a:srgbClr val="FFFF00"/>
                </a:solidFill>
              </a:rPr>
              <a:t>“</a:t>
            </a:r>
            <a:r>
              <a:rPr lang="en-US" sz="4400">
                <a:solidFill>
                  <a:srgbClr val="FFFF00"/>
                </a:solidFill>
              </a:rPr>
              <a:t>the wave</a:t>
            </a:r>
            <a:r>
              <a:rPr lang="ja-JP" altLang="en-US" sz="4400">
                <a:solidFill>
                  <a:srgbClr val="FFFF00"/>
                </a:solidFill>
              </a:rPr>
              <a:t>”</a:t>
            </a:r>
            <a:r>
              <a:rPr lang="en-US" sz="4400">
                <a:solidFill>
                  <a:srgbClr val="FFFF00"/>
                </a:solidFill>
              </a:rPr>
              <a:t> at a sporting event </a:t>
            </a:r>
            <a:r>
              <a:rPr lang="en-US" sz="2400">
                <a:solidFill>
                  <a:srgbClr val="FFFF00"/>
                </a:solidFill>
              </a:rPr>
              <a:t>… is an example of…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19459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9462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3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9460" name="Text Box 14"/>
          <p:cNvSpPr txBox="1">
            <a:spLocks noChangeArrowheads="1"/>
          </p:cNvSpPr>
          <p:nvPr/>
        </p:nvSpPr>
        <p:spPr bwMode="auto">
          <a:xfrm>
            <a:off x="750888" y="1849438"/>
            <a:ext cx="792480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rgbClr val="FFFF00"/>
                </a:solidFill>
              </a:rPr>
              <a:t>A Rubens tube shows</a:t>
            </a:r>
            <a:r>
              <a:rPr lang="en-US" sz="2400">
                <a:solidFill>
                  <a:srgbClr val="FFFF00"/>
                </a:solidFill>
              </a:rPr>
              <a:t> an example of…</a:t>
            </a:r>
            <a:endParaRPr lang="en-US" sz="4400">
              <a:solidFill>
                <a:srgbClr val="FFFF00"/>
              </a:solidFill>
            </a:endParaRPr>
          </a:p>
        </p:txBody>
      </p:sp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767013"/>
            <a:ext cx="4300538" cy="322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20483" name="Group 10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20486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7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0484" name="Text Box 14"/>
          <p:cNvSpPr txBox="1">
            <a:spLocks noChangeArrowheads="1"/>
          </p:cNvSpPr>
          <p:nvPr/>
        </p:nvSpPr>
        <p:spPr bwMode="auto">
          <a:xfrm>
            <a:off x="585788" y="3308350"/>
            <a:ext cx="7915275" cy="304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If you advanced this movie one frame, the knot at point A would be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	A. in the same place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	B. higher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	C. lower</a:t>
            </a: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	D. to the right</a:t>
            </a:r>
          </a:p>
        </p:txBody>
      </p:sp>
      <p:pic>
        <p:nvPicPr>
          <p:cNvPr id="20485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1557338"/>
            <a:ext cx="548005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4" name="Rectangle 102"/>
          <p:cNvSpPr>
            <a:spLocks noChangeArrowheads="1"/>
          </p:cNvSpPr>
          <p:nvPr/>
        </p:nvSpPr>
        <p:spPr bwMode="auto">
          <a:xfrm>
            <a:off x="7110413" y="1627188"/>
            <a:ext cx="1690687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5" name="Rectangle 100"/>
          <p:cNvSpPr>
            <a:spLocks noChangeArrowheads="1"/>
          </p:cNvSpPr>
          <p:nvPr/>
        </p:nvSpPr>
        <p:spPr bwMode="auto">
          <a:xfrm>
            <a:off x="541813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6" name="Rectangle 98"/>
          <p:cNvSpPr>
            <a:spLocks noChangeArrowheads="1"/>
          </p:cNvSpPr>
          <p:nvPr/>
        </p:nvSpPr>
        <p:spPr bwMode="auto">
          <a:xfrm>
            <a:off x="3725863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7" name="Rectangle 96"/>
          <p:cNvSpPr>
            <a:spLocks noChangeArrowheads="1"/>
          </p:cNvSpPr>
          <p:nvPr/>
        </p:nvSpPr>
        <p:spPr bwMode="auto">
          <a:xfrm>
            <a:off x="2033588" y="1627188"/>
            <a:ext cx="1692275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 useBgFill="1">
        <p:nvSpPr>
          <p:cNvPr id="3078" name="Rectangle 94"/>
          <p:cNvSpPr>
            <a:spLocks noChangeArrowheads="1"/>
          </p:cNvSpPr>
          <p:nvPr/>
        </p:nvSpPr>
        <p:spPr bwMode="auto">
          <a:xfrm>
            <a:off x="342900" y="1627188"/>
            <a:ext cx="1690688" cy="3143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1200">
              <a:solidFill>
                <a:schemeClr val="accent2"/>
              </a:solidFill>
            </a:endParaRPr>
          </a:p>
        </p:txBody>
      </p:sp>
      <p:sp>
        <p:nvSpPr>
          <p:cNvPr id="3079" name="Rectangle 8"/>
          <p:cNvSpPr>
            <a:spLocks noChangeArrowheads="1"/>
          </p:cNvSpPr>
          <p:nvPr/>
        </p:nvSpPr>
        <p:spPr bwMode="auto">
          <a:xfrm>
            <a:off x="7110413" y="304800"/>
            <a:ext cx="1690687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Solving Problems</a:t>
            </a:r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541813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Picture Questions</a:t>
            </a:r>
            <a:endParaRPr lang="en-US" sz="1600">
              <a:solidFill>
                <a:srgbClr val="FF0000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3725863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400">
                <a:solidFill>
                  <a:srgbClr val="FFFF00"/>
                </a:solidFill>
              </a:rPr>
              <a:t>… is an example of…</a:t>
            </a: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2033588" y="304800"/>
            <a:ext cx="1692275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 Fill in</a:t>
            </a:r>
          </a:p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The ____</a:t>
            </a:r>
            <a:endParaRPr lang="en-US" sz="2800">
              <a:solidFill>
                <a:schemeClr val="accent2"/>
              </a:solidFill>
            </a:endParaRPr>
          </a:p>
        </p:txBody>
      </p:sp>
      <p:sp>
        <p:nvSpPr>
          <p:cNvPr id="3083" name="Rectangle 4"/>
          <p:cNvSpPr>
            <a:spLocks noChangeArrowheads="1"/>
          </p:cNvSpPr>
          <p:nvPr/>
        </p:nvSpPr>
        <p:spPr bwMode="auto">
          <a:xfrm>
            <a:off x="342900" y="304800"/>
            <a:ext cx="1690688" cy="1322388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FFFF00"/>
                </a:solidFill>
              </a:rPr>
              <a:t>Misc. Waves</a:t>
            </a:r>
          </a:p>
          <a:p>
            <a:pPr algn="ctr">
              <a:spcBef>
                <a:spcPct val="20000"/>
              </a:spcBef>
            </a:pPr>
            <a:endParaRPr lang="en-US" sz="2400">
              <a:solidFill>
                <a:srgbClr val="FFFF00"/>
              </a:solidFill>
            </a:endParaRPr>
          </a:p>
        </p:txBody>
      </p:sp>
      <p:sp>
        <p:nvSpPr>
          <p:cNvPr id="3084" name="Rectangle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5673725"/>
            <a:ext cx="1690687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4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5" name="Rectangle 3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5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6" name="Rectangle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6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7" name="Rectangle 3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5673725"/>
            <a:ext cx="1692275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7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8" name="Rectangle 3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5673725"/>
            <a:ext cx="1690688" cy="879475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8" action="ppaction://hlinksldjump"/>
              </a:rPr>
              <a:t>$500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89" name="Rectangle 3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474027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9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0" name="Rectangle 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0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1" name="Rectangle 3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1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2" name="Rectangl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474027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2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3" name="Rectangle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474027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3" action="ppaction://hlinksldjump"/>
              </a:rPr>
              <a:t>$400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4" name="Rectangle 2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3806825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4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5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5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6" name="Rectangle 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6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7" name="Rectangl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3806825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7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8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3806825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8" action="ppaction://hlinksldjump"/>
              </a:rPr>
              <a:t>$300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099" name="Rectangl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2874963"/>
            <a:ext cx="1690687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19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0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0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1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2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2874963"/>
            <a:ext cx="1692275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2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3" name="Rectangle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2874963"/>
            <a:ext cx="1690688" cy="93186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rgbClr val="FFFF00"/>
                </a:solidFill>
                <a:hlinkClick r:id="rId23" action="ppaction://hlinksldjump"/>
              </a:rPr>
              <a:t>$200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3104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10413" y="1941513"/>
            <a:ext cx="1690687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4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5" name="Rectangle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813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5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6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3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6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7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2900" y="1941513"/>
            <a:ext cx="1690688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7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8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33588" y="1941513"/>
            <a:ext cx="1692275" cy="933450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>
                <a:solidFill>
                  <a:schemeClr val="accent2"/>
                </a:solidFill>
                <a:hlinkClick r:id="rId28" action="ppaction://hlinksldjump"/>
              </a:rPr>
              <a:t>$100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3109" name="Line 42"/>
          <p:cNvSpPr>
            <a:spLocks noChangeShapeType="1"/>
          </p:cNvSpPr>
          <p:nvPr/>
        </p:nvSpPr>
        <p:spPr bwMode="auto">
          <a:xfrm>
            <a:off x="342900" y="287496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0" name="Line 43"/>
          <p:cNvSpPr>
            <a:spLocks noChangeShapeType="1"/>
          </p:cNvSpPr>
          <p:nvPr/>
        </p:nvSpPr>
        <p:spPr bwMode="auto">
          <a:xfrm>
            <a:off x="342900" y="38068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44"/>
          <p:cNvSpPr>
            <a:spLocks noChangeShapeType="1"/>
          </p:cNvSpPr>
          <p:nvPr/>
        </p:nvSpPr>
        <p:spPr bwMode="auto">
          <a:xfrm>
            <a:off x="342900" y="474027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45"/>
          <p:cNvSpPr>
            <a:spLocks noChangeShapeType="1"/>
          </p:cNvSpPr>
          <p:nvPr/>
        </p:nvSpPr>
        <p:spPr bwMode="auto">
          <a:xfrm>
            <a:off x="342900" y="5673725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46"/>
          <p:cNvSpPr>
            <a:spLocks noChangeShapeType="1"/>
          </p:cNvSpPr>
          <p:nvPr/>
        </p:nvSpPr>
        <p:spPr bwMode="auto">
          <a:xfrm>
            <a:off x="342900" y="6553200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48"/>
          <p:cNvSpPr>
            <a:spLocks noChangeShapeType="1"/>
          </p:cNvSpPr>
          <p:nvPr/>
        </p:nvSpPr>
        <p:spPr bwMode="auto">
          <a:xfrm>
            <a:off x="203358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49"/>
          <p:cNvSpPr>
            <a:spLocks noChangeShapeType="1"/>
          </p:cNvSpPr>
          <p:nvPr/>
        </p:nvSpPr>
        <p:spPr bwMode="auto">
          <a:xfrm>
            <a:off x="372586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50"/>
          <p:cNvSpPr>
            <a:spLocks noChangeShapeType="1"/>
          </p:cNvSpPr>
          <p:nvPr/>
        </p:nvSpPr>
        <p:spPr bwMode="auto">
          <a:xfrm>
            <a:off x="5418138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51"/>
          <p:cNvSpPr>
            <a:spLocks noChangeShapeType="1"/>
          </p:cNvSpPr>
          <p:nvPr/>
        </p:nvSpPr>
        <p:spPr bwMode="auto">
          <a:xfrm>
            <a:off x="7110413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58"/>
          <p:cNvSpPr>
            <a:spLocks noChangeShapeType="1"/>
          </p:cNvSpPr>
          <p:nvPr/>
        </p:nvSpPr>
        <p:spPr bwMode="auto">
          <a:xfrm>
            <a:off x="3429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66"/>
          <p:cNvSpPr>
            <a:spLocks noChangeShapeType="1"/>
          </p:cNvSpPr>
          <p:nvPr/>
        </p:nvSpPr>
        <p:spPr bwMode="auto">
          <a:xfrm>
            <a:off x="8801100" y="1627188"/>
            <a:ext cx="0" cy="31432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39"/>
          <p:cNvSpPr>
            <a:spLocks noChangeShapeType="1"/>
          </p:cNvSpPr>
          <p:nvPr/>
        </p:nvSpPr>
        <p:spPr bwMode="auto">
          <a:xfrm>
            <a:off x="342900" y="304800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95"/>
          <p:cNvSpPr>
            <a:spLocks noChangeShapeType="1"/>
          </p:cNvSpPr>
          <p:nvPr/>
        </p:nvSpPr>
        <p:spPr bwMode="auto">
          <a:xfrm>
            <a:off x="342900" y="1941513"/>
            <a:ext cx="8458200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08"/>
          <p:cNvSpPr>
            <a:spLocks noChangeShapeType="1"/>
          </p:cNvSpPr>
          <p:nvPr/>
        </p:nvSpPr>
        <p:spPr bwMode="auto">
          <a:xfrm>
            <a:off x="3429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10"/>
          <p:cNvSpPr>
            <a:spLocks noChangeShapeType="1"/>
          </p:cNvSpPr>
          <p:nvPr/>
        </p:nvSpPr>
        <p:spPr bwMode="auto">
          <a:xfrm>
            <a:off x="203358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12"/>
          <p:cNvSpPr>
            <a:spLocks noChangeShapeType="1"/>
          </p:cNvSpPr>
          <p:nvPr/>
        </p:nvSpPr>
        <p:spPr bwMode="auto">
          <a:xfrm>
            <a:off x="372586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14"/>
          <p:cNvSpPr>
            <a:spLocks noChangeShapeType="1"/>
          </p:cNvSpPr>
          <p:nvPr/>
        </p:nvSpPr>
        <p:spPr bwMode="auto">
          <a:xfrm>
            <a:off x="5418138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115"/>
          <p:cNvSpPr>
            <a:spLocks noChangeShapeType="1"/>
          </p:cNvSpPr>
          <p:nvPr/>
        </p:nvSpPr>
        <p:spPr bwMode="auto">
          <a:xfrm>
            <a:off x="7110413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116"/>
          <p:cNvSpPr>
            <a:spLocks noChangeShapeType="1"/>
          </p:cNvSpPr>
          <p:nvPr/>
        </p:nvSpPr>
        <p:spPr bwMode="auto">
          <a:xfrm>
            <a:off x="8801100" y="1941513"/>
            <a:ext cx="0" cy="46116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Line 40"/>
          <p:cNvSpPr>
            <a:spLocks noChangeShapeType="1"/>
          </p:cNvSpPr>
          <p:nvPr/>
        </p:nvSpPr>
        <p:spPr bwMode="auto">
          <a:xfrm>
            <a:off x="342900" y="1627188"/>
            <a:ext cx="84582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9" name="Line 47"/>
          <p:cNvSpPr>
            <a:spLocks noChangeShapeType="1"/>
          </p:cNvSpPr>
          <p:nvPr/>
        </p:nvSpPr>
        <p:spPr bwMode="auto">
          <a:xfrm>
            <a:off x="3429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52"/>
          <p:cNvSpPr>
            <a:spLocks noChangeShapeType="1"/>
          </p:cNvSpPr>
          <p:nvPr/>
        </p:nvSpPr>
        <p:spPr bwMode="auto">
          <a:xfrm>
            <a:off x="8801100" y="304800"/>
            <a:ext cx="0" cy="13223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Text Box 163"/>
          <p:cNvSpPr txBox="1">
            <a:spLocks noChangeArrowheads="1"/>
          </p:cNvSpPr>
          <p:nvPr/>
        </p:nvSpPr>
        <p:spPr bwMode="auto">
          <a:xfrm>
            <a:off x="4097338" y="6613525"/>
            <a:ext cx="2397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  <a:hlinkClick r:id="rId29" action="ppaction://hlinksldjump"/>
              </a:rPr>
              <a:t>Jeopardy</a:t>
            </a:r>
            <a:endParaRPr lang="en-US" sz="1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21507" name="Group 11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21518" name="AutoShape 1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9" name="Text Box 1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1212850" y="3044825"/>
            <a:ext cx="69024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What will it look like when these 2 identical pulses meet in the middle?</a:t>
            </a:r>
          </a:p>
        </p:txBody>
      </p:sp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604963"/>
            <a:ext cx="708660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1510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4262438"/>
            <a:ext cx="162083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1511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38" y="5222875"/>
            <a:ext cx="1389062" cy="96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1512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4244975"/>
            <a:ext cx="156845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1513" name="Picture 1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5" y="5141913"/>
            <a:ext cx="1384300" cy="112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1514" name="TextBox 1"/>
          <p:cNvSpPr txBox="1">
            <a:spLocks noChangeArrowheads="1"/>
          </p:cNvSpPr>
          <p:nvPr/>
        </p:nvSpPr>
        <p:spPr bwMode="auto">
          <a:xfrm>
            <a:off x="1212850" y="4351338"/>
            <a:ext cx="6302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A.</a:t>
            </a:r>
          </a:p>
        </p:txBody>
      </p:sp>
      <p:sp>
        <p:nvSpPr>
          <p:cNvPr id="21515" name="TextBox 12"/>
          <p:cNvSpPr txBox="1">
            <a:spLocks noChangeArrowheads="1"/>
          </p:cNvSpPr>
          <p:nvPr/>
        </p:nvSpPr>
        <p:spPr bwMode="auto">
          <a:xfrm>
            <a:off x="4137025" y="4373563"/>
            <a:ext cx="6302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B.</a:t>
            </a:r>
          </a:p>
        </p:txBody>
      </p:sp>
      <p:sp>
        <p:nvSpPr>
          <p:cNvPr id="21516" name="TextBox 13"/>
          <p:cNvSpPr txBox="1">
            <a:spLocks noChangeArrowheads="1"/>
          </p:cNvSpPr>
          <p:nvPr/>
        </p:nvSpPr>
        <p:spPr bwMode="auto">
          <a:xfrm>
            <a:off x="1212850" y="5537200"/>
            <a:ext cx="6302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C.</a:t>
            </a:r>
          </a:p>
        </p:txBody>
      </p:sp>
      <p:sp>
        <p:nvSpPr>
          <p:cNvPr id="21517" name="TextBox 14"/>
          <p:cNvSpPr txBox="1">
            <a:spLocks noChangeArrowheads="1"/>
          </p:cNvSpPr>
          <p:nvPr/>
        </p:nvSpPr>
        <p:spPr bwMode="auto">
          <a:xfrm>
            <a:off x="4137025" y="5618163"/>
            <a:ext cx="6302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22531" name="Group 38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22534" name="AutoShape 39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5" name="Text Box 40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2532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>
                <a:solidFill>
                  <a:srgbClr val="FFFF00"/>
                </a:solidFill>
              </a:rPr>
              <a:t>Which (a, b, c, or d) is the </a:t>
            </a:r>
            <a:r>
              <a:rPr lang="en-US" sz="2800" b="1">
                <a:solidFill>
                  <a:srgbClr val="FFFF00"/>
                </a:solidFill>
              </a:rPr>
              <a:t>amplitude</a:t>
            </a:r>
            <a:r>
              <a:rPr lang="en-US" sz="2800">
                <a:solidFill>
                  <a:srgbClr val="FFFF00"/>
                </a:solidFill>
              </a:rPr>
              <a:t> in this picture?</a:t>
            </a:r>
          </a:p>
        </p:txBody>
      </p:sp>
      <p:pic>
        <p:nvPicPr>
          <p:cNvPr id="22533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2809875"/>
            <a:ext cx="5348287" cy="290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23555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23558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9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3556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Which (a, b, c, or d) is the </a:t>
            </a:r>
            <a:r>
              <a:rPr lang="en-US" sz="3200" b="1" dirty="0">
                <a:solidFill>
                  <a:srgbClr val="FFFF00"/>
                </a:solidFill>
              </a:rPr>
              <a:t>wavelength </a:t>
            </a:r>
            <a:r>
              <a:rPr lang="en-US" sz="3200" dirty="0">
                <a:solidFill>
                  <a:srgbClr val="FFFF00"/>
                </a:solidFill>
              </a:rPr>
              <a:t>in this picture?</a:t>
            </a:r>
          </a:p>
        </p:txBody>
      </p:sp>
      <p:pic>
        <p:nvPicPr>
          <p:cNvPr id="23557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3181350"/>
            <a:ext cx="5348287" cy="290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24579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24582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3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2286000" y="2895600"/>
            <a:ext cx="59626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600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029" y="1773794"/>
            <a:ext cx="4140179" cy="3101138"/>
          </a:xfrm>
          <a:prstGeom prst="rect">
            <a:avLst/>
          </a:prstGeom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812436" y="4756523"/>
            <a:ext cx="789781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FF00"/>
                </a:solidFill>
              </a:rPr>
              <a:t>Which </a:t>
            </a:r>
            <a:r>
              <a:rPr lang="en-US" sz="3200" dirty="0" smtClean="0">
                <a:solidFill>
                  <a:srgbClr val="FFFF00"/>
                </a:solidFill>
              </a:rPr>
              <a:t>of the three categories of instruments would this be?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25603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25605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6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5604" name="Text Box 55"/>
          <p:cNvSpPr txBox="1">
            <a:spLocks noChangeArrowheads="1"/>
          </p:cNvSpPr>
          <p:nvPr/>
        </p:nvSpPr>
        <p:spPr bwMode="auto">
          <a:xfrm>
            <a:off x="1049338" y="2708275"/>
            <a:ext cx="7104062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</a:rPr>
              <a:t>If my right hand can draw 80 dots in 10 seconds, how many do I make per second?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26627" name="Group 37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26630" name="AutoShape 38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1" name="Text Box 39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6628" name="Text Box 88"/>
          <p:cNvSpPr txBox="1">
            <a:spLocks noChangeArrowheads="1"/>
          </p:cNvSpPr>
          <p:nvPr/>
        </p:nvSpPr>
        <p:spPr bwMode="auto">
          <a:xfrm>
            <a:off x="158750" y="2795588"/>
            <a:ext cx="877411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6600">
              <a:solidFill>
                <a:srgbClr val="FFFF00"/>
              </a:solidFill>
            </a:endParaRPr>
          </a:p>
        </p:txBody>
      </p:sp>
      <p:sp>
        <p:nvSpPr>
          <p:cNvPr id="26629" name="Text Box 89"/>
          <p:cNvSpPr txBox="1">
            <a:spLocks noChangeArrowheads="1"/>
          </p:cNvSpPr>
          <p:nvPr/>
        </p:nvSpPr>
        <p:spPr bwMode="auto">
          <a:xfrm>
            <a:off x="1076325" y="2570163"/>
            <a:ext cx="6824663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solidFill>
                  <a:srgbClr val="FFFF00"/>
                </a:solidFill>
              </a:rPr>
              <a:t>If something vibrates at 4 times per second, what is its </a:t>
            </a:r>
            <a:r>
              <a:rPr lang="en-US" sz="4000" b="1">
                <a:solidFill>
                  <a:srgbClr val="FFFF00"/>
                </a:solidFill>
              </a:rPr>
              <a:t>period</a:t>
            </a:r>
            <a:r>
              <a:rPr lang="en-US" sz="4000">
                <a:solidFill>
                  <a:srgbClr val="FFFF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27651" name="Group 41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27653" name="AutoShape 42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4" name="Text Box 43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7652" name="Text Box 176"/>
          <p:cNvSpPr txBox="1">
            <a:spLocks noChangeArrowheads="1"/>
          </p:cNvSpPr>
          <p:nvPr/>
        </p:nvSpPr>
        <p:spPr bwMode="auto">
          <a:xfrm>
            <a:off x="930275" y="2498725"/>
            <a:ext cx="61595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FFFF00"/>
                </a:solidFill>
              </a:rPr>
              <a:t>If a ball bounces every half second, what is its frequency?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28675" name="Group 9"/>
          <p:cNvGrpSpPr>
            <a:grpSpLocks/>
          </p:cNvGrpSpPr>
          <p:nvPr/>
        </p:nvGrpSpPr>
        <p:grpSpPr bwMode="auto">
          <a:xfrm>
            <a:off x="6997521" y="6119610"/>
            <a:ext cx="2057400" cy="457200"/>
            <a:chOff x="1104" y="2544"/>
            <a:chExt cx="816" cy="288"/>
          </a:xfrm>
        </p:grpSpPr>
        <p:sp>
          <p:nvSpPr>
            <p:cNvPr id="2867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8676" name="Text Box 86"/>
          <p:cNvSpPr txBox="1">
            <a:spLocks noChangeArrowheads="1"/>
          </p:cNvSpPr>
          <p:nvPr/>
        </p:nvSpPr>
        <p:spPr bwMode="auto">
          <a:xfrm>
            <a:off x="1279525" y="2374900"/>
            <a:ext cx="640715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dirty="0">
                <a:solidFill>
                  <a:srgbClr val="FFFF00"/>
                </a:solidFill>
              </a:rPr>
              <a:t>If a spring </a:t>
            </a:r>
            <a:r>
              <a:rPr lang="en-US" sz="4000" dirty="0" smtClean="0">
                <a:solidFill>
                  <a:srgbClr val="FFFF00"/>
                </a:solidFill>
              </a:rPr>
              <a:t>has a wavelength of 0.5 m and a period of 0.5 sec, what is the wave speed?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29699" name="Group 10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29704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5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29700" name="Text Box 36"/>
          <p:cNvSpPr txBox="1">
            <a:spLocks noChangeArrowheads="1"/>
          </p:cNvSpPr>
          <p:nvPr/>
        </p:nvSpPr>
        <p:spPr bwMode="auto">
          <a:xfrm>
            <a:off x="8191500" y="5453063"/>
            <a:ext cx="6064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endParaRPr lang="en-US" sz="1800">
              <a:solidFill>
                <a:srgbClr val="FFFF00"/>
              </a:solidFill>
            </a:endParaRPr>
          </a:p>
        </p:txBody>
      </p:sp>
      <p:sp>
        <p:nvSpPr>
          <p:cNvPr id="29701" name="Text Box 60"/>
          <p:cNvSpPr txBox="1">
            <a:spLocks noChangeArrowheads="1"/>
          </p:cNvSpPr>
          <p:nvPr/>
        </p:nvSpPr>
        <p:spPr bwMode="auto">
          <a:xfrm>
            <a:off x="1058863" y="2292350"/>
            <a:ext cx="85598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 sz="7200">
              <a:solidFill>
                <a:srgbClr val="FFFF00"/>
              </a:solidFill>
            </a:endParaRPr>
          </a:p>
        </p:txBody>
      </p:sp>
      <p:sp>
        <p:nvSpPr>
          <p:cNvPr id="29702" name="Text Box 61"/>
          <p:cNvSpPr txBox="1">
            <a:spLocks noChangeArrowheads="1"/>
          </p:cNvSpPr>
          <p:nvPr/>
        </p:nvSpPr>
        <p:spPr bwMode="auto">
          <a:xfrm>
            <a:off x="1196975" y="2295525"/>
            <a:ext cx="61706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0" name="Text Box 86"/>
          <p:cNvSpPr txBox="1">
            <a:spLocks noChangeArrowheads="1"/>
          </p:cNvSpPr>
          <p:nvPr/>
        </p:nvSpPr>
        <p:spPr bwMode="auto">
          <a:xfrm>
            <a:off x="1279525" y="2374900"/>
            <a:ext cx="6407150" cy="317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If a spring is shaken up and down with a frequency of 2 Hz and it has a wavelength of 3 meters, what is the wave speed?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****Answers****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1676400" y="1981200"/>
            <a:ext cx="5334000" cy="29146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9644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63500" dist="38099" dir="2700000" sy="50000" rotWithShape="0">
                    <a:srgbClr val="875B0D">
                      <a:alpha val="74998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OOPS!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815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>
                <a:hlinkClick r:id="rId3" action="ppaction://hlinksldjump"/>
              </a:rPr>
              <a:t>Click here to go back to the main board</a:t>
            </a:r>
            <a:endParaRPr lang="en-US" sz="3200"/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04800" y="609600"/>
            <a:ext cx="845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/>
              <a:t>You have selected an area of the board not in play.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3174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174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143000" y="1981200"/>
            <a:ext cx="7162800" cy="258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B3B3B3"/>
                </a:solidFill>
              </a:rPr>
              <a:t>True or </a:t>
            </a:r>
            <a:r>
              <a:rPr lang="en-US" b="1">
                <a:solidFill>
                  <a:srgbClr val="FFFF00"/>
                </a:solidFill>
              </a:rPr>
              <a:t>False</a:t>
            </a:r>
            <a:r>
              <a:rPr lang="en-US">
                <a:solidFill>
                  <a:srgbClr val="FFFF00"/>
                </a:solidFill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B3B3B3"/>
                </a:solidFill>
              </a:rPr>
              <a:t>You hear talking because air travels from the person</a:t>
            </a:r>
            <a:r>
              <a:rPr lang="ja-JP" altLang="en-US">
                <a:solidFill>
                  <a:srgbClr val="B3B3B3"/>
                </a:solidFill>
              </a:rPr>
              <a:t>’</a:t>
            </a:r>
            <a:r>
              <a:rPr lang="en-US">
                <a:solidFill>
                  <a:srgbClr val="B3B3B3"/>
                </a:solidFill>
              </a:rPr>
              <a:t>s mouth into your ear and bounces off the ear drum.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32771" name="Group 8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2773" name="AutoShape 9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4" name="Text Box 10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1105864" y="1857984"/>
            <a:ext cx="7119579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b="1" dirty="0" smtClean="0">
                <a:solidFill>
                  <a:srgbClr val="FFFF00"/>
                </a:solidFill>
              </a:rPr>
              <a:t>Pitch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is the sound word for</a:t>
            </a:r>
          </a:p>
          <a:p>
            <a:pPr eaLnBrk="1" hangingPunct="1"/>
            <a:r>
              <a:rPr lang="en-US" sz="4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	</a:t>
            </a:r>
            <a:r>
              <a:rPr lang="en-US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a. wave speed</a:t>
            </a:r>
          </a:p>
          <a:p>
            <a:pPr eaLnBrk="1" hangingPunct="1"/>
            <a:r>
              <a:rPr lang="en-US" sz="4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	</a:t>
            </a:r>
            <a:r>
              <a:rPr lang="en-US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b. amplitude</a:t>
            </a:r>
          </a:p>
          <a:p>
            <a:pPr eaLnBrk="1" hangingPunct="1"/>
            <a:r>
              <a:rPr lang="en-US" sz="4000" b="1" dirty="0">
                <a:solidFill>
                  <a:srgbClr val="FFFF00"/>
                </a:solidFill>
              </a:rPr>
              <a:t>	</a:t>
            </a:r>
            <a:r>
              <a:rPr lang="en-US" sz="4000" b="1" dirty="0" smtClean="0">
                <a:solidFill>
                  <a:srgbClr val="FFFF00"/>
                </a:solidFill>
              </a:rPr>
              <a:t>c. frequency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33795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3797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8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6"/>
          <p:cNvSpPr txBox="1">
            <a:spLocks noChangeArrowheads="1"/>
          </p:cNvSpPr>
          <p:nvPr/>
        </p:nvSpPr>
        <p:spPr bwMode="auto">
          <a:xfrm>
            <a:off x="839788" y="1933575"/>
            <a:ext cx="7389812" cy="267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  <a:ea typeface="+mn-ea"/>
              </a:rPr>
              <a:t>The wavelength gets shorter.</a:t>
            </a:r>
          </a:p>
          <a:p>
            <a:pPr eaLnBrk="1" hangingPunct="1">
              <a:defRPr/>
            </a:pPr>
            <a:endParaRPr lang="en-US" sz="3200" dirty="0">
              <a:solidFill>
                <a:srgbClr val="FFFF00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Tapping the water more frequently means less time for the crest to travel before there is a new one added.</a:t>
            </a:r>
            <a:endParaRPr lang="en-US" sz="3200" dirty="0" smtClean="0">
              <a:solidFill>
                <a:schemeClr val="bg2">
                  <a:lumMod val="60000"/>
                  <a:lumOff val="40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34819" name="Group 7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4821" name="AutoShape 8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55638" y="2319338"/>
            <a:ext cx="7913687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The sound word for AMPLITUDE is </a:t>
            </a:r>
          </a:p>
          <a:p>
            <a:pPr eaLnBrk="1" hangingPunct="1">
              <a:spcBef>
                <a:spcPct val="50000"/>
              </a:spcBef>
            </a:pPr>
            <a:r>
              <a:rPr lang="en-US" sz="4400" dirty="0">
                <a:solidFill>
                  <a:srgbClr val="FFFF00"/>
                </a:solidFill>
              </a:rPr>
              <a:t>	</a:t>
            </a:r>
            <a:r>
              <a:rPr lang="en-US" sz="4400" dirty="0" smtClean="0">
                <a:solidFill>
                  <a:srgbClr val="FFFF00"/>
                </a:solidFill>
              </a:rPr>
              <a:t>		INTENSITY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sz="4800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3584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584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092200" y="2466975"/>
            <a:ext cx="6773863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dirty="0" smtClean="0">
                <a:solidFill>
                  <a:srgbClr val="FFFF00"/>
                </a:solidFill>
                <a:ea typeface="+mn-ea"/>
              </a:rPr>
              <a:t>This </a:t>
            </a:r>
            <a:r>
              <a:rPr lang="en-US" dirty="0" err="1" smtClean="0">
                <a:solidFill>
                  <a:srgbClr val="FFFF00"/>
                </a:solidFill>
                <a:ea typeface="+mn-ea"/>
              </a:rPr>
              <a:t>moire</a:t>
            </a:r>
            <a:r>
              <a:rPr lang="en-US" dirty="0" smtClean="0">
                <a:solidFill>
                  <a:srgbClr val="FFFF00"/>
                </a:solidFill>
                <a:ea typeface="+mn-ea"/>
              </a:rPr>
              <a:t> pattern is an example of </a:t>
            </a:r>
          </a:p>
          <a:p>
            <a:pPr marL="742950" indent="-742950" eaLnBrk="1" hangingPunct="1">
              <a:spcBef>
                <a:spcPts val="0"/>
              </a:spcBef>
              <a:buFontTx/>
              <a:buAutoNum type="alphaUcPeriod"/>
              <a:defRPr/>
            </a:pP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Resonance</a:t>
            </a:r>
          </a:p>
          <a:p>
            <a:pPr marL="742950" indent="-742950" eaLnBrk="1" hangingPunct="1">
              <a:spcBef>
                <a:spcPts val="0"/>
              </a:spcBef>
              <a:buFontTx/>
              <a:buAutoNum type="alphaUcPeriod"/>
              <a:defRPr/>
            </a:pPr>
            <a:r>
              <a:rPr lang="en-US" b="1" dirty="0" smtClean="0">
                <a:solidFill>
                  <a:srgbClr val="FFFF00"/>
                </a:solidFill>
                <a:ea typeface="+mn-ea"/>
              </a:rPr>
              <a:t>Interference</a:t>
            </a:r>
          </a:p>
          <a:p>
            <a:pPr marL="742950" indent="-742950" eaLnBrk="1" hangingPunct="1">
              <a:spcBef>
                <a:spcPts val="0"/>
              </a:spcBef>
              <a:buFontTx/>
              <a:buAutoNum type="alphaUcPeriod"/>
              <a:defRPr/>
            </a:pP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Forced Vibration</a:t>
            </a:r>
          </a:p>
          <a:p>
            <a:pPr marL="742950" indent="-742950" eaLnBrk="1" hangingPunct="1">
              <a:spcBef>
                <a:spcPts val="0"/>
              </a:spcBef>
              <a:buFontTx/>
              <a:buAutoNum type="alphaUcPeriod"/>
              <a:defRPr/>
            </a:pP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none of these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3686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686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1935163" y="2624138"/>
            <a:ext cx="577691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Frequency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$200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7893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894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7892" name="Text Box 10"/>
          <p:cNvSpPr txBox="1">
            <a:spLocks noChangeArrowheads="1"/>
          </p:cNvSpPr>
          <p:nvPr/>
        </p:nvSpPr>
        <p:spPr bwMode="auto">
          <a:xfrm>
            <a:off x="1457325" y="2624138"/>
            <a:ext cx="6415088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FF00"/>
                </a:solidFill>
              </a:rPr>
              <a:t>longitudinal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$300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8917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2284413" y="2624138"/>
            <a:ext cx="4116387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natural frequency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$400</a:t>
            </a:r>
          </a:p>
        </p:txBody>
      </p:sp>
      <p:grpSp>
        <p:nvGrpSpPr>
          <p:cNvPr id="39939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39940" name="Text Box 11"/>
          <p:cNvSpPr txBox="1">
            <a:spLocks noChangeArrowheads="1"/>
          </p:cNvSpPr>
          <p:nvPr/>
        </p:nvSpPr>
        <p:spPr bwMode="auto">
          <a:xfrm>
            <a:off x="2320925" y="2905125"/>
            <a:ext cx="4408488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medium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$500</a:t>
            </a:r>
          </a:p>
        </p:txBody>
      </p:sp>
      <p:grpSp>
        <p:nvGrpSpPr>
          <p:cNvPr id="40963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0965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0964" name="Text Box 11"/>
          <p:cNvSpPr txBox="1">
            <a:spLocks noChangeArrowheads="1"/>
          </p:cNvSpPr>
          <p:nvPr/>
        </p:nvSpPr>
        <p:spPr bwMode="auto">
          <a:xfrm>
            <a:off x="2954338" y="3062288"/>
            <a:ext cx="4346575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amplitude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sp>
        <p:nvSpPr>
          <p:cNvPr id="5123" name="Text Box 12"/>
          <p:cNvSpPr txBox="1">
            <a:spLocks noChangeArrowheads="1"/>
          </p:cNvSpPr>
          <p:nvPr/>
        </p:nvSpPr>
        <p:spPr bwMode="auto">
          <a:xfrm>
            <a:off x="1143000" y="1981200"/>
            <a:ext cx="7162800" cy="258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</a:rPr>
              <a:t>True or False:</a:t>
            </a:r>
          </a:p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</a:rPr>
              <a:t>You hear talking because air travels from the person</a:t>
            </a:r>
            <a:r>
              <a:rPr lang="ja-JP" altLang="en-US">
                <a:solidFill>
                  <a:srgbClr val="FFFF00"/>
                </a:solidFill>
              </a:rPr>
              <a:t>’</a:t>
            </a:r>
            <a:r>
              <a:rPr lang="en-US">
                <a:solidFill>
                  <a:srgbClr val="FFFF00"/>
                </a:solidFill>
              </a:rPr>
              <a:t>s mouth into your ear and bounces off the ear drum.</a:t>
            </a:r>
          </a:p>
        </p:txBody>
      </p:sp>
      <p:grpSp>
        <p:nvGrpSpPr>
          <p:cNvPr id="5124" name="Group 13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5125" name="AutoShape 14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6" name="Text Box 15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198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044825" y="2238375"/>
            <a:ext cx="2770188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The Doppler Effect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</a:t>
            </a: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301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801938" y="2995613"/>
            <a:ext cx="418465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Resonance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403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3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3159125" y="2995613"/>
            <a:ext cx="2770188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Forced Vibration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5061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62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730500" y="2752725"/>
            <a:ext cx="397033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A transverse 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wave</a:t>
            </a:r>
          </a:p>
          <a:p>
            <a:pPr algn="ctr">
              <a:defRPr/>
            </a:pP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(or a pulse)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… is an example of…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6086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7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6084" name="Text Box 8"/>
          <p:cNvSpPr txBox="1">
            <a:spLocks noChangeArrowheads="1"/>
          </p:cNvSpPr>
          <p:nvPr/>
        </p:nvSpPr>
        <p:spPr bwMode="auto">
          <a:xfrm>
            <a:off x="4995863" y="2597150"/>
            <a:ext cx="3127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023042" y="2209466"/>
            <a:ext cx="355428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ea typeface="+mn-ea"/>
              </a:rPr>
              <a:t>Standing 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wave</a:t>
            </a:r>
          </a:p>
          <a:p>
            <a:pPr algn="ctr">
              <a:defRPr/>
            </a:pP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ea typeface="+mn-ea"/>
              </a:rPr>
              <a:t>(or a sound wave)</a:t>
            </a:r>
            <a:endParaRPr lang="en-US" sz="48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$100</a:t>
            </a:r>
          </a:p>
        </p:txBody>
      </p:sp>
      <p:grpSp>
        <p:nvGrpSpPr>
          <p:cNvPr id="4710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7110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1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809625" y="1922463"/>
            <a:ext cx="7915275" cy="304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3200" dirty="0" smtClean="0">
                <a:solidFill>
                  <a:srgbClr val="FFFF00"/>
                </a:solidFill>
                <a:ea typeface="+mn-ea"/>
              </a:rPr>
              <a:t>If you advanced this movie one frame, the not at point A would be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	A. in the same place</a:t>
            </a:r>
          </a:p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  <a:ea typeface="+mn-ea"/>
              </a:rPr>
              <a:t>	B. higher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	C. lower</a:t>
            </a:r>
          </a:p>
          <a:p>
            <a:pPr eaLnBrk="1" hangingPunct="1">
              <a:defRPr/>
            </a:pPr>
            <a:r>
              <a:rPr lang="en-US" sz="3200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+mn-ea"/>
              </a:rPr>
              <a:t>	D. to the right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5014913"/>
            <a:ext cx="3595688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4813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8136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7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8132" name="Text Box 17"/>
          <p:cNvSpPr txBox="1">
            <a:spLocks noChangeArrowheads="1"/>
          </p:cNvSpPr>
          <p:nvPr/>
        </p:nvSpPr>
        <p:spPr bwMode="auto">
          <a:xfrm>
            <a:off x="1212850" y="3044825"/>
            <a:ext cx="69024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What will it look like when these 2 identical pulses meet in the middle?</a:t>
            </a:r>
          </a:p>
        </p:txBody>
      </p:sp>
      <p:pic>
        <p:nvPicPr>
          <p:cNvPr id="4813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604963"/>
            <a:ext cx="708660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8134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38" y="5222875"/>
            <a:ext cx="1389062" cy="96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8135" name="TextBox 10"/>
          <p:cNvSpPr txBox="1">
            <a:spLocks noChangeArrowheads="1"/>
          </p:cNvSpPr>
          <p:nvPr/>
        </p:nvSpPr>
        <p:spPr bwMode="auto">
          <a:xfrm>
            <a:off x="1212850" y="5537200"/>
            <a:ext cx="6302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49159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0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3036888" y="2490788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US" sz="3200"/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>
                <a:solidFill>
                  <a:srgbClr val="FFFF00"/>
                </a:solidFill>
              </a:rPr>
              <a:t>d.</a:t>
            </a:r>
          </a:p>
        </p:txBody>
      </p:sp>
      <p:pic>
        <p:nvPicPr>
          <p:cNvPr id="49158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2809875"/>
            <a:ext cx="5348287" cy="290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0182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183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0180" name="Text Box 8"/>
          <p:cNvSpPr txBox="1">
            <a:spLocks noChangeArrowheads="1"/>
          </p:cNvSpPr>
          <p:nvPr/>
        </p:nvSpPr>
        <p:spPr bwMode="auto">
          <a:xfrm>
            <a:off x="646113" y="2005013"/>
            <a:ext cx="789781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>
                <a:solidFill>
                  <a:srgbClr val="FFFF00"/>
                </a:solidFill>
              </a:rPr>
              <a:t>b.</a:t>
            </a:r>
          </a:p>
        </p:txBody>
      </p:sp>
      <p:pic>
        <p:nvPicPr>
          <p:cNvPr id="5018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2809875"/>
            <a:ext cx="5348287" cy="290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Times New Roman" charset="0"/>
              </a:rPr>
              <a:t>Picture Questions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120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1204" name="Text Box 13"/>
          <p:cNvSpPr txBox="1">
            <a:spLocks noChangeArrowheads="1"/>
          </p:cNvSpPr>
          <p:nvPr/>
        </p:nvSpPr>
        <p:spPr bwMode="auto">
          <a:xfrm>
            <a:off x="1278770" y="4885724"/>
            <a:ext cx="677386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dirty="0" smtClean="0">
                <a:solidFill>
                  <a:srgbClr val="FFFF00"/>
                </a:solidFill>
              </a:rPr>
              <a:t>Percussion &amp;/or air tubes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029" y="1773794"/>
            <a:ext cx="4140179" cy="3101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00920" y="594482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$200</a:t>
            </a:r>
          </a:p>
        </p:txBody>
      </p:sp>
      <p:grpSp>
        <p:nvGrpSpPr>
          <p:cNvPr id="6147" name="Group 4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6148" name="Text Box 126"/>
          <p:cNvSpPr txBox="1">
            <a:spLocks noChangeArrowheads="1"/>
          </p:cNvSpPr>
          <p:nvPr/>
        </p:nvSpPr>
        <p:spPr bwMode="auto">
          <a:xfrm>
            <a:off x="1105864" y="1857984"/>
            <a:ext cx="7119579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smtClean="0">
                <a:solidFill>
                  <a:srgbClr val="FFFF00"/>
                </a:solidFill>
              </a:rPr>
              <a:t>Pitch is the sound word for</a:t>
            </a:r>
          </a:p>
          <a:p>
            <a:pPr eaLnBrk="1" hangingPunct="1"/>
            <a:r>
              <a:rPr lang="en-US" sz="4000" dirty="0">
                <a:solidFill>
                  <a:srgbClr val="FFFF00"/>
                </a:solidFill>
              </a:rPr>
              <a:t>	</a:t>
            </a:r>
            <a:r>
              <a:rPr lang="en-US" sz="4000" dirty="0" smtClean="0">
                <a:solidFill>
                  <a:srgbClr val="FFFF00"/>
                </a:solidFill>
              </a:rPr>
              <a:t>a. wave speed</a:t>
            </a:r>
          </a:p>
          <a:p>
            <a:pPr eaLnBrk="1" hangingPunct="1"/>
            <a:r>
              <a:rPr lang="en-US" sz="4000" dirty="0">
                <a:solidFill>
                  <a:srgbClr val="FFFF00"/>
                </a:solidFill>
              </a:rPr>
              <a:t>	</a:t>
            </a:r>
            <a:r>
              <a:rPr lang="en-US" sz="4000" dirty="0" smtClean="0">
                <a:solidFill>
                  <a:srgbClr val="FFFF00"/>
                </a:solidFill>
              </a:rPr>
              <a:t>b. amplitude</a:t>
            </a:r>
          </a:p>
          <a:p>
            <a:pPr eaLnBrk="1" hangingPunct="1"/>
            <a:r>
              <a:rPr lang="en-US" sz="4000" dirty="0">
                <a:solidFill>
                  <a:srgbClr val="FFFF00"/>
                </a:solidFill>
              </a:rPr>
              <a:t>	</a:t>
            </a:r>
            <a:r>
              <a:rPr lang="en-US" sz="4000" dirty="0" smtClean="0">
                <a:solidFill>
                  <a:srgbClr val="FFFF00"/>
                </a:solidFill>
              </a:rPr>
              <a:t>c. frequency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$100 </a:t>
            </a: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2229" name="AutoShape 5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2228" name="Text Box 8"/>
          <p:cNvSpPr txBox="1">
            <a:spLocks noChangeArrowheads="1"/>
          </p:cNvSpPr>
          <p:nvPr/>
        </p:nvSpPr>
        <p:spPr bwMode="auto">
          <a:xfrm>
            <a:off x="1600200" y="1903413"/>
            <a:ext cx="5589588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f = # / time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80 / 10 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8 Hz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$200 </a:t>
            </a:r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3253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4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3252" name="Text Box 8"/>
          <p:cNvSpPr txBox="1">
            <a:spLocks noChangeArrowheads="1"/>
          </p:cNvSpPr>
          <p:nvPr/>
        </p:nvSpPr>
        <p:spPr bwMode="auto">
          <a:xfrm>
            <a:off x="881063" y="1903413"/>
            <a:ext cx="6648450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Period = 1/f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1 /4Hz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=1/4 sec = 0.25 sec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1938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$300 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4277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78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4276" name="Text Box 8"/>
          <p:cNvSpPr txBox="1">
            <a:spLocks noChangeArrowheads="1"/>
          </p:cNvSpPr>
          <p:nvPr/>
        </p:nvSpPr>
        <p:spPr bwMode="auto">
          <a:xfrm>
            <a:off x="357188" y="2089150"/>
            <a:ext cx="7400925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Frequency = 1 / T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1/.5s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2 Hz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$400 </a:t>
            </a:r>
          </a:p>
        </p:txBody>
      </p:sp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5302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3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55300" name="Rectangle 8"/>
          <p:cNvSpPr>
            <a:spLocks noChangeArrowheads="1"/>
          </p:cNvSpPr>
          <p:nvPr/>
        </p:nvSpPr>
        <p:spPr bwMode="auto">
          <a:xfrm>
            <a:off x="6057900" y="4083050"/>
            <a:ext cx="1624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8000">
              <a:solidFill>
                <a:srgbClr val="FFFF00"/>
              </a:solidFill>
            </a:endParaRPr>
          </a:p>
        </p:txBody>
      </p:sp>
      <p:sp>
        <p:nvSpPr>
          <p:cNvPr id="55301" name="Text Box 8"/>
          <p:cNvSpPr txBox="1">
            <a:spLocks noChangeArrowheads="1"/>
          </p:cNvSpPr>
          <p:nvPr/>
        </p:nvSpPr>
        <p:spPr bwMode="auto">
          <a:xfrm>
            <a:off x="1371600" y="2089150"/>
            <a:ext cx="558958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dirty="0">
                <a:solidFill>
                  <a:schemeClr val="hlink"/>
                </a:solidFill>
              </a:rPr>
              <a:t>v = </a:t>
            </a:r>
            <a:r>
              <a:rPr lang="en-US" sz="6000" dirty="0" smtClean="0">
                <a:solidFill>
                  <a:schemeClr val="hlink"/>
                </a:solidFill>
              </a:rPr>
              <a:t> </a:t>
            </a:r>
            <a:r>
              <a:rPr lang="en-US" sz="6000" dirty="0" smtClean="0">
                <a:solidFill>
                  <a:schemeClr val="hlink"/>
                </a:solidFill>
                <a:latin typeface="Symbol" charset="0"/>
              </a:rPr>
              <a:t>l</a:t>
            </a:r>
            <a:r>
              <a:rPr lang="en-US" sz="6000" dirty="0" smtClean="0">
                <a:solidFill>
                  <a:schemeClr val="hlink"/>
                </a:solidFill>
              </a:rPr>
              <a:t>/T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 dirty="0" smtClean="0">
                <a:solidFill>
                  <a:schemeClr val="hlink"/>
                </a:solidFill>
              </a:rPr>
              <a:t>= 0.5m / 0.5s</a:t>
            </a:r>
            <a:endParaRPr lang="en-US" sz="6000" dirty="0">
              <a:solidFill>
                <a:schemeClr val="hlink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6000" dirty="0">
                <a:solidFill>
                  <a:schemeClr val="hlink"/>
                </a:solidFill>
              </a:rPr>
              <a:t>= </a:t>
            </a:r>
            <a:r>
              <a:rPr lang="en-US" sz="6000" dirty="0" smtClean="0">
                <a:solidFill>
                  <a:schemeClr val="hlink"/>
                </a:solidFill>
              </a:rPr>
              <a:t>1 </a:t>
            </a:r>
            <a:r>
              <a:rPr lang="en-US" sz="6000" dirty="0">
                <a:solidFill>
                  <a:schemeClr val="hlink"/>
                </a:solidFill>
              </a:rPr>
              <a:t>m/s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FFFF00"/>
                </a:solidFill>
                <a:latin typeface="Times New Roman" charset="0"/>
              </a:rPr>
              <a:t>Solving Problems 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- $500 </a:t>
            </a:r>
          </a:p>
        </p:txBody>
      </p:sp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7467600" y="6019800"/>
            <a:ext cx="1295400" cy="457200"/>
            <a:chOff x="4896" y="3936"/>
            <a:chExt cx="816" cy="288"/>
          </a:xfrm>
        </p:grpSpPr>
        <p:sp>
          <p:nvSpPr>
            <p:cNvPr id="56325" name="AutoShape 4"/>
            <p:cNvSpPr>
              <a:spLocks noChangeArrowheads="1"/>
            </p:cNvSpPr>
            <p:nvPr/>
          </p:nvSpPr>
          <p:spPr bwMode="auto">
            <a:xfrm>
              <a:off x="4896" y="3936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26" name="Text Box 5"/>
            <p:cNvSpPr txBox="1">
              <a:spLocks noChangeArrowheads="1"/>
            </p:cNvSpPr>
            <p:nvPr/>
          </p:nvSpPr>
          <p:spPr bwMode="auto">
            <a:xfrm>
              <a:off x="4920" y="393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DONE</a:t>
              </a:r>
              <a:endParaRPr lang="en-US" sz="2400"/>
            </a:p>
          </p:txBody>
        </p:sp>
      </p:grp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371600" y="2089150"/>
            <a:ext cx="5589588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v = f * </a:t>
            </a:r>
            <a:r>
              <a:rPr lang="en-US" sz="6000">
                <a:solidFill>
                  <a:schemeClr val="hlink"/>
                </a:solidFill>
                <a:latin typeface="Symbol" charset="0"/>
              </a:rPr>
              <a:t>l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2 /s * 3m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= 6 m/s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5" name="Group 1031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7350" name="AutoShape 1030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1" name="WordArt 1028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4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8376" name="Group 1032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7348" name="AutoShape 103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49" name="Text Box 103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7" name="Group 5"/>
          <p:cNvGrpSpPr>
            <a:grpSpLocks/>
          </p:cNvGrpSpPr>
          <p:nvPr/>
        </p:nvGrpSpPr>
        <p:grpSpPr bwMode="auto">
          <a:xfrm>
            <a:off x="304800" y="0"/>
            <a:ext cx="8458200" cy="6096000"/>
            <a:chOff x="192" y="0"/>
            <a:chExt cx="5328" cy="3840"/>
          </a:xfrm>
        </p:grpSpPr>
        <p:sp>
          <p:nvSpPr>
            <p:cNvPr id="58374" name="AutoShape 3"/>
            <p:cNvSpPr>
              <a:spLocks noChangeArrowheads="1"/>
            </p:cNvSpPr>
            <p:nvPr/>
          </p:nvSpPr>
          <p:spPr bwMode="auto">
            <a:xfrm>
              <a:off x="240" y="0"/>
              <a:ext cx="5280" cy="3840"/>
            </a:xfrm>
            <a:prstGeom prst="irregularSeal2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92" y="432"/>
              <a:ext cx="4704" cy="312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74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DAILY</a:t>
              </a:r>
            </a:p>
            <a:p>
              <a:pPr algn="ctr"/>
              <a:r>
                <a:rPr lang="en-US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  <a:ea typeface="Impact"/>
                  <a:cs typeface="Impact"/>
                </a:rPr>
                <a:t>DOUBLE</a:t>
              </a:r>
            </a:p>
          </p:txBody>
        </p:sp>
      </p:grpSp>
      <p:grpSp>
        <p:nvGrpSpPr>
          <p:cNvPr id="59398" name="Group 6"/>
          <p:cNvGrpSpPr>
            <a:grpSpLocks/>
          </p:cNvGrpSpPr>
          <p:nvPr/>
        </p:nvGrpSpPr>
        <p:grpSpPr bwMode="auto">
          <a:xfrm>
            <a:off x="7010400" y="6248400"/>
            <a:ext cx="2057400" cy="457200"/>
            <a:chOff x="1104" y="2544"/>
            <a:chExt cx="816" cy="288"/>
          </a:xfrm>
        </p:grpSpPr>
        <p:sp>
          <p:nvSpPr>
            <p:cNvPr id="58372" name="AutoShape 7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3" name="Text Box 8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CONTINUE</a:t>
              </a:r>
              <a:endParaRPr lang="en-US" sz="24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dailydou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1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 u="sng">
                <a:solidFill>
                  <a:srgbClr val="FFFF00"/>
                </a:solidFill>
                <a:latin typeface="Times New Roman" charset="0"/>
              </a:rPr>
              <a:t>Final Jeopardy</a:t>
            </a:r>
            <a:r>
              <a:rPr lang="en-US" sz="6000">
                <a:solidFill>
                  <a:srgbClr val="FFFF00"/>
                </a:solidFill>
                <a:latin typeface="Times New Roman" charset="0"/>
              </a:rPr>
              <a:t> </a:t>
            </a: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900113" y="1631950"/>
            <a:ext cx="78136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00"/>
                </a:solidFill>
              </a:rPr>
              <a:t>The Names of the Both Vice-Presidential Candidates.</a:t>
            </a:r>
          </a:p>
        </p:txBody>
      </p:sp>
      <p:sp>
        <p:nvSpPr>
          <p:cNvPr id="59396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59438" y="5367338"/>
            <a:ext cx="2582862" cy="914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  <p:pic>
        <p:nvPicPr>
          <p:cNvPr id="64520" name="8D78775D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6230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08" fill="hold"/>
                                        <p:tgtEl>
                                          <p:spTgt spid="64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0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1143000"/>
          </a:xfrm>
        </p:spPr>
        <p:txBody>
          <a:bodyPr/>
          <a:lstStyle/>
          <a:p>
            <a:pPr eaLnBrk="1" hangingPunct="1"/>
            <a:r>
              <a:rPr lang="en-US" sz="6000">
                <a:solidFill>
                  <a:srgbClr val="FFFF00"/>
                </a:solidFill>
                <a:latin typeface="Times New Roman" charset="0"/>
              </a:rPr>
              <a:t>Final Jeopardy</a:t>
            </a:r>
          </a:p>
        </p:txBody>
      </p:sp>
      <p:sp>
        <p:nvSpPr>
          <p:cNvPr id="60419" name="Rectangle 8"/>
          <p:cNvSpPr>
            <a:spLocks noChangeArrowheads="1"/>
          </p:cNvSpPr>
          <p:nvPr/>
        </p:nvSpPr>
        <p:spPr bwMode="auto">
          <a:xfrm>
            <a:off x="6242050" y="5937250"/>
            <a:ext cx="2305050" cy="67627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hlinkClick r:id="rId2" action="ppaction://hlinksldjump"/>
              </a:rPr>
              <a:t>Continue</a:t>
            </a:r>
            <a:endParaRPr lang="en-US"/>
          </a:p>
        </p:txBody>
      </p:sp>
      <p:sp>
        <p:nvSpPr>
          <p:cNvPr id="60420" name="Text Box 9"/>
          <p:cNvSpPr txBox="1">
            <a:spLocks noChangeArrowheads="1"/>
          </p:cNvSpPr>
          <p:nvPr/>
        </p:nvSpPr>
        <p:spPr bwMode="auto">
          <a:xfrm>
            <a:off x="6346825" y="5935663"/>
            <a:ext cx="1920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60421" name="WordArt 12"/>
          <p:cNvSpPr>
            <a:spLocks noChangeArrowheads="1" noChangeShapeType="1" noTextEdit="1"/>
          </p:cNvSpPr>
          <p:nvPr/>
        </p:nvSpPr>
        <p:spPr bwMode="auto">
          <a:xfrm>
            <a:off x="969963" y="1481138"/>
            <a:ext cx="6843712" cy="3743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ea typeface="Impact"/>
                <a:cs typeface="Impact"/>
              </a:rPr>
              <a:t>Election: 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4" descr="Narrow vertical"/>
          <p:cNvSpPr>
            <a:spLocks noChangeArrowheads="1" noChangeShapeType="1" noTextEdit="1"/>
          </p:cNvSpPr>
          <p:nvPr/>
        </p:nvSpPr>
        <p:spPr bwMode="auto">
          <a:xfrm>
            <a:off x="2633663" y="0"/>
            <a:ext cx="3328987" cy="33591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blurRad="63500" dist="46662" dir="2115817" algn="ctr" rotWithShape="0">
                    <a:srgbClr val="000000">
                      <a:alpha val="79999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Final Jeopardy</a:t>
            </a: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2219325" y="3390900"/>
            <a:ext cx="457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5194300" y="5711825"/>
            <a:ext cx="2398713" cy="7016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$300</a:t>
            </a:r>
          </a:p>
        </p:txBody>
      </p:sp>
      <p:grpSp>
        <p:nvGrpSpPr>
          <p:cNvPr id="7171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7173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4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7172" name="Text Box 126"/>
          <p:cNvSpPr txBox="1">
            <a:spLocks noChangeArrowheads="1"/>
          </p:cNvSpPr>
          <p:nvPr/>
        </p:nvSpPr>
        <p:spPr bwMode="auto">
          <a:xfrm>
            <a:off x="839788" y="1933575"/>
            <a:ext cx="7389812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FF00"/>
                </a:solidFill>
              </a:rPr>
              <a:t>You dip your finger repeatedly into a puddle of water and make waves.</a:t>
            </a:r>
          </a:p>
          <a:p>
            <a:pPr eaLnBrk="1" hangingPunct="1"/>
            <a:endParaRPr lang="en-US" sz="3200">
              <a:solidFill>
                <a:srgbClr val="FFFF00"/>
              </a:solidFill>
            </a:endParaRPr>
          </a:p>
          <a:p>
            <a:pPr eaLnBrk="1" hangingPunct="1"/>
            <a:r>
              <a:rPr lang="en-US" sz="3200">
                <a:solidFill>
                  <a:srgbClr val="FFFF00"/>
                </a:solidFill>
              </a:rPr>
              <a:t>What happens to the </a:t>
            </a:r>
            <a:r>
              <a:rPr lang="en-US" sz="3200" b="1">
                <a:solidFill>
                  <a:srgbClr val="FFFF00"/>
                </a:solidFill>
              </a:rPr>
              <a:t>wavelength</a:t>
            </a:r>
            <a:r>
              <a:rPr lang="en-US" sz="3200">
                <a:solidFill>
                  <a:srgbClr val="FFFF00"/>
                </a:solidFill>
              </a:rPr>
              <a:t> if you dip your finger more frequently?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600">
                <a:solidFill>
                  <a:srgbClr val="FFFF00"/>
                </a:solidFill>
                <a:latin typeface="Times New Roman" charset="0"/>
              </a:rPr>
              <a:t>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6600">
                <a:solidFill>
                  <a:srgbClr val="FFFF00"/>
                </a:solidFill>
                <a:latin typeface="Times New Roman" charset="0"/>
              </a:rPr>
              <a:t>Who are Gov. Sarah Palin and Sen. Joseph Biden, Jr.</a:t>
            </a:r>
          </a:p>
          <a:p>
            <a:pPr eaLnBrk="1" hangingPunct="1">
              <a:buFontTx/>
              <a:buNone/>
            </a:pPr>
            <a:endParaRPr lang="en-US" sz="6000" i="1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i="1">
              <a:solidFill>
                <a:srgbClr val="FFFF00"/>
              </a:solidFill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4800" i="1">
              <a:solidFill>
                <a:srgbClr val="FF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FFFF"/>
                </a:solidFill>
                <a:latin typeface="Times New Roman" charset="0"/>
              </a:rPr>
              <a:t>Directions for Changing the Game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questions and answers, just type over the problems…Use the 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“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replace</a:t>
            </a:r>
            <a:r>
              <a:rPr lang="ja-JP" altLang="en-US" sz="2800">
                <a:solidFill>
                  <a:srgbClr val="FFFFFF"/>
                </a:solidFill>
                <a:latin typeface="Times New Roman" charset="0"/>
              </a:rPr>
              <a:t>”</a:t>
            </a:r>
            <a:r>
              <a:rPr lang="en-US" sz="2800">
                <a:solidFill>
                  <a:srgbClr val="FFFFFF"/>
                </a:solidFill>
                <a:latin typeface="Times New Roman" charset="0"/>
              </a:rPr>
              <a:t> feature to change the categories easily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The daily doubles were originally set to category #4 for $500 and category #2 for $300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  <a:latin typeface="Times New Roman" charset="0"/>
              </a:rPr>
              <a:t>To change the daily doubles you must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1.  Change the hyperlink for the links on the main board to go to the appropriate question, therefore bypassing the daily double slide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solidFill>
                  <a:srgbClr val="FFFFFF"/>
                </a:solidFill>
                <a:latin typeface="Times New Roman" charset="0"/>
              </a:rPr>
              <a:t>2.  Change the hyperlink on the continue button on each daily double slide to go to the new question.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37208" y="514012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 dirty="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b="1" i="1" dirty="0">
                <a:solidFill>
                  <a:srgbClr val="FFFF00"/>
                </a:solidFill>
                <a:latin typeface="Times New Roman" charset="0"/>
              </a:rPr>
              <a:t> - $400</a:t>
            </a:r>
          </a:p>
        </p:txBody>
      </p:sp>
      <p:grpSp>
        <p:nvGrpSpPr>
          <p:cNvPr id="8195" name="Group 9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8197" name="AutoShape 10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8" name="Text Box 11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55638" y="2319338"/>
            <a:ext cx="7913687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dirty="0">
                <a:solidFill>
                  <a:srgbClr val="FFFF00"/>
                </a:solidFill>
              </a:rPr>
              <a:t>What is the </a:t>
            </a:r>
            <a:r>
              <a:rPr lang="en-US" sz="4400" dirty="0" smtClean="0">
                <a:solidFill>
                  <a:srgbClr val="FFFF00"/>
                </a:solidFill>
              </a:rPr>
              <a:t>sound word for AMPLITUDE?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00088" y="361950"/>
            <a:ext cx="7772400" cy="1143000"/>
          </a:xfrm>
        </p:spPr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charset="0"/>
              </a:rPr>
              <a:t>Misc. Waves</a:t>
            </a:r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 - $500</a:t>
            </a:r>
          </a:p>
        </p:txBody>
      </p:sp>
      <p:grpSp>
        <p:nvGrpSpPr>
          <p:cNvPr id="9219" name="Group 10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9223" name="AutoShape 11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4" name="Text Box 12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3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9220" name="Text Box 13"/>
          <p:cNvSpPr txBox="1">
            <a:spLocks noChangeArrowheads="1"/>
          </p:cNvSpPr>
          <p:nvPr/>
        </p:nvSpPr>
        <p:spPr bwMode="auto">
          <a:xfrm>
            <a:off x="1092200" y="3509963"/>
            <a:ext cx="6773863" cy="286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dirty="0" smtClean="0">
                <a:solidFill>
                  <a:srgbClr val="FFFF00"/>
                </a:solidFill>
                <a:ea typeface="+mn-ea"/>
              </a:rPr>
              <a:t>This </a:t>
            </a:r>
            <a:r>
              <a:rPr lang="en-US" dirty="0" err="1" smtClean="0">
                <a:solidFill>
                  <a:srgbClr val="FFFF00"/>
                </a:solidFill>
                <a:ea typeface="+mn-ea"/>
              </a:rPr>
              <a:t>moire</a:t>
            </a:r>
            <a:r>
              <a:rPr lang="en-US" dirty="0" smtClean="0">
                <a:solidFill>
                  <a:srgbClr val="FFFF00"/>
                </a:solidFill>
                <a:ea typeface="+mn-ea"/>
              </a:rPr>
              <a:t> pattern is an example of </a:t>
            </a:r>
          </a:p>
          <a:p>
            <a:pPr marL="742950" indent="-742950" eaLnBrk="1" hangingPunct="1">
              <a:spcBef>
                <a:spcPts val="0"/>
              </a:spcBef>
              <a:buFontTx/>
              <a:buAutoNum type="alphaUcPeriod"/>
              <a:defRPr/>
            </a:pPr>
            <a:r>
              <a:rPr lang="en-US" dirty="0" smtClean="0">
                <a:solidFill>
                  <a:srgbClr val="FFFF00"/>
                </a:solidFill>
                <a:ea typeface="+mn-ea"/>
              </a:rPr>
              <a:t>Resonance</a:t>
            </a:r>
          </a:p>
          <a:p>
            <a:pPr marL="742950" indent="-742950" eaLnBrk="1" hangingPunct="1">
              <a:spcBef>
                <a:spcPts val="0"/>
              </a:spcBef>
              <a:buFontTx/>
              <a:buAutoNum type="alphaUcPeriod"/>
              <a:defRPr/>
            </a:pPr>
            <a:r>
              <a:rPr lang="en-US" dirty="0" smtClean="0">
                <a:solidFill>
                  <a:srgbClr val="FFFF00"/>
                </a:solidFill>
                <a:ea typeface="+mn-ea"/>
              </a:rPr>
              <a:t>Interference</a:t>
            </a:r>
          </a:p>
          <a:p>
            <a:pPr marL="742950" indent="-742950" eaLnBrk="1" hangingPunct="1">
              <a:spcBef>
                <a:spcPts val="0"/>
              </a:spcBef>
              <a:buFontTx/>
              <a:buAutoNum type="alphaUcPeriod"/>
              <a:defRPr/>
            </a:pPr>
            <a:r>
              <a:rPr lang="en-US" dirty="0" smtClean="0">
                <a:solidFill>
                  <a:srgbClr val="FFFF00"/>
                </a:solidFill>
                <a:ea typeface="+mn-ea"/>
              </a:rPr>
              <a:t>Forced Vibration</a:t>
            </a:r>
          </a:p>
          <a:p>
            <a:pPr marL="742950" indent="-742950" eaLnBrk="1" hangingPunct="1">
              <a:spcBef>
                <a:spcPts val="0"/>
              </a:spcBef>
              <a:buFontTx/>
              <a:buAutoNum type="alphaUcPeriod"/>
              <a:defRPr/>
            </a:pPr>
            <a:r>
              <a:rPr lang="en-US" dirty="0" smtClean="0">
                <a:solidFill>
                  <a:srgbClr val="FFFF00"/>
                </a:solidFill>
                <a:ea typeface="+mn-ea"/>
              </a:rPr>
              <a:t>none of these</a:t>
            </a:r>
          </a:p>
        </p:txBody>
      </p:sp>
      <p:graphicFrame>
        <p:nvGraphicFramePr>
          <p:cNvPr id="9221" name="Object 14"/>
          <p:cNvGraphicFramePr>
            <a:graphicFrameLocks noChangeAspect="1"/>
          </p:cNvGraphicFramePr>
          <p:nvPr/>
        </p:nvGraphicFramePr>
        <p:xfrm>
          <a:off x="0" y="0"/>
          <a:ext cx="914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Equation" r:id="rId4" imgW="438364" imgH="657546" progId="Equation.DSMT4">
                  <p:embed/>
                </p:oleObj>
              </mc:Choice>
              <mc:Fallback>
                <p:oleObj name="Equation" r:id="rId4" imgW="438364" imgH="657546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2" name="Picture 9" descr="http://images-mediawiki-sites.thefullwiki.org/03/1/4/0/328831229237672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513" y="1438275"/>
            <a:ext cx="177165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solidFill>
                  <a:srgbClr val="FFFF00"/>
                </a:solidFill>
                <a:latin typeface="Times New Roman" charset="0"/>
              </a:rPr>
              <a:t>Fill in the _____ - $100</a:t>
            </a:r>
          </a:p>
        </p:txBody>
      </p:sp>
      <p:grpSp>
        <p:nvGrpSpPr>
          <p:cNvPr id="10243" name="Group 12"/>
          <p:cNvGrpSpPr>
            <a:grpSpLocks/>
          </p:cNvGrpSpPr>
          <p:nvPr/>
        </p:nvGrpSpPr>
        <p:grpSpPr bwMode="auto">
          <a:xfrm>
            <a:off x="7010400" y="6145368"/>
            <a:ext cx="2057400" cy="457200"/>
            <a:chOff x="1104" y="2544"/>
            <a:chExt cx="816" cy="288"/>
          </a:xfrm>
        </p:grpSpPr>
        <p:sp>
          <p:nvSpPr>
            <p:cNvPr id="10245" name="AutoShape 13"/>
            <p:cNvSpPr>
              <a:spLocks noChangeArrowheads="1"/>
            </p:cNvSpPr>
            <p:nvPr/>
          </p:nvSpPr>
          <p:spPr bwMode="auto">
            <a:xfrm>
              <a:off x="1104" y="2544"/>
              <a:ext cx="816" cy="288"/>
            </a:xfrm>
            <a:prstGeom prst="plaque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6" name="Text Box 14"/>
            <p:cNvSpPr txBox="1">
              <a:spLocks noChangeArrowheads="1"/>
            </p:cNvSpPr>
            <p:nvPr/>
          </p:nvSpPr>
          <p:spPr bwMode="auto">
            <a:xfrm>
              <a:off x="1128" y="2544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>
                  <a:hlinkClick r:id="rId2" action="ppaction://hlinksldjump"/>
                </a:rPr>
                <a:t>ANSWER</a:t>
              </a:r>
              <a:endParaRPr lang="en-US" sz="2400"/>
            </a:p>
          </p:txBody>
        </p:sp>
      </p:grpSp>
      <p:sp>
        <p:nvSpPr>
          <p:cNvPr id="10244" name="Text Box 17"/>
          <p:cNvSpPr txBox="1">
            <a:spLocks noChangeArrowheads="1"/>
          </p:cNvSpPr>
          <p:nvPr/>
        </p:nvSpPr>
        <p:spPr bwMode="auto">
          <a:xfrm>
            <a:off x="1404938" y="2520950"/>
            <a:ext cx="67976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</a:rPr>
              <a:t>________ is measured in hertz.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3333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DAD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3333CC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3333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ADAD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1897</TotalTime>
  <Words>1219</Words>
  <Application>Microsoft Office PowerPoint</Application>
  <PresentationFormat>On-screen Show (4:3)</PresentationFormat>
  <Paragraphs>256</Paragraphs>
  <Slides>61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3" baseType="lpstr">
      <vt:lpstr>Default Design</vt:lpstr>
      <vt:lpstr>Equation</vt:lpstr>
      <vt:lpstr>PowerPoint Presentation</vt:lpstr>
      <vt:lpstr>PowerPoint Presentation</vt:lpstr>
      <vt:lpstr>PowerPoint Presentation</vt:lpstr>
      <vt:lpstr>Misc. Waves - $100</vt:lpstr>
      <vt:lpstr>Misc. Waves - $200</vt:lpstr>
      <vt:lpstr> Misc. Waves - $300</vt:lpstr>
      <vt:lpstr> Misc. Waves - $400</vt:lpstr>
      <vt:lpstr> Misc. Waves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… is an example of…- $100</vt:lpstr>
      <vt:lpstr>… is an example of…- $200</vt:lpstr>
      <vt:lpstr>… is an example of…- $300</vt:lpstr>
      <vt:lpstr>… is an example of…- $400</vt:lpstr>
      <vt:lpstr>… is an example of…- $500</vt:lpstr>
      <vt:lpstr>Picture Questions - $100</vt:lpstr>
      <vt:lpstr>Picture Questions - $200</vt:lpstr>
      <vt:lpstr>Picture Questions - $300</vt:lpstr>
      <vt:lpstr>Picture Questions - $400</vt:lpstr>
      <vt:lpstr>Picture Questions - $500</vt:lpstr>
      <vt:lpstr>Solving Problems - $100</vt:lpstr>
      <vt:lpstr>Solving Problems - $200</vt:lpstr>
      <vt:lpstr>Solving Problems - $300</vt:lpstr>
      <vt:lpstr>Solving Problems - $400</vt:lpstr>
      <vt:lpstr>Solving Problems - $500</vt:lpstr>
      <vt:lpstr>****Answers****</vt:lpstr>
      <vt:lpstr>Misc. Waves - $100</vt:lpstr>
      <vt:lpstr>Misc. Waves - $200</vt:lpstr>
      <vt:lpstr>Misc. Waves - $300</vt:lpstr>
      <vt:lpstr>Misc. Waves - $400</vt:lpstr>
      <vt:lpstr>Misc. Waves - $500</vt:lpstr>
      <vt:lpstr>Fill in the _____ - $100</vt:lpstr>
      <vt:lpstr>Fill in the _____ - $200</vt:lpstr>
      <vt:lpstr>Fill in the _____ - $300</vt:lpstr>
      <vt:lpstr>Fill in the _____ - $400</vt:lpstr>
      <vt:lpstr>Fill in the _____ - $500</vt:lpstr>
      <vt:lpstr>… is an example of…- $100</vt:lpstr>
      <vt:lpstr>… is an example of…- $200</vt:lpstr>
      <vt:lpstr>… is an example of…- $300</vt:lpstr>
      <vt:lpstr>… is an example of…- $400</vt:lpstr>
      <vt:lpstr>… is an example of…- $500</vt:lpstr>
      <vt:lpstr>Picture Questions - $100</vt:lpstr>
      <vt:lpstr>Picture Questions - $200</vt:lpstr>
      <vt:lpstr>Picture Questions - $300</vt:lpstr>
      <vt:lpstr>Picture Questions - $400</vt:lpstr>
      <vt:lpstr>Picture Questions - $500</vt:lpstr>
      <vt:lpstr>Solving Problems - $100 </vt:lpstr>
      <vt:lpstr>Solving Problems - $200 </vt:lpstr>
      <vt:lpstr>Solving Problems - $300 </vt:lpstr>
      <vt:lpstr>Solving Problems - $400 </vt:lpstr>
      <vt:lpstr>Solving Problems - $500 </vt:lpstr>
      <vt:lpstr>PowerPoint Presentation</vt:lpstr>
      <vt:lpstr>PowerPoint Presentation</vt:lpstr>
      <vt:lpstr>Final Jeopardy </vt:lpstr>
      <vt:lpstr>Final Jeopardy</vt:lpstr>
      <vt:lpstr>PowerPoint Presentation</vt:lpstr>
      <vt:lpstr>Question:</vt:lpstr>
      <vt:lpstr>Directions for Changing the Game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Chad Leckie</dc:creator>
  <cp:lastModifiedBy>Heather L Grebe</cp:lastModifiedBy>
  <cp:revision>245</cp:revision>
  <dcterms:created xsi:type="dcterms:W3CDTF">2003-05-08T21:26:42Z</dcterms:created>
  <dcterms:modified xsi:type="dcterms:W3CDTF">2014-05-06T12:39:29Z</dcterms:modified>
</cp:coreProperties>
</file>